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6756"/>
    <a:srgbClr val="D3C89E"/>
    <a:srgbClr val="FFFFFF"/>
    <a:srgbClr val="E9E7DE"/>
    <a:srgbClr val="FBFBFB"/>
    <a:srgbClr val="8E7BFE"/>
    <a:srgbClr val="2612FF"/>
    <a:srgbClr val="B72D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680E16-891F-462A-86D1-0D17895DA2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57D6AAB-03C5-4A1F-85A4-42E297863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79BA630-CD03-482B-A46E-0150951A3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8033D-7FA0-4D61-8408-8911B800A29E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870F0DD-E06C-4944-8DEE-3233F402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5AE8128-C8EB-4A5A-A480-6C8C63A62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F00D-4E05-4BA5-AE3D-2CE13219BC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8900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A5BDA3-32FD-43B4-B7DD-EA70A8ADC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08D22C5-2D8C-4CF9-A67C-E264B7561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7DD8C62-4926-4168-8DE2-5B1F610DF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8033D-7FA0-4D61-8408-8911B800A29E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53396AB-CBC4-4FE1-9679-8073FADD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B93ACE1-4565-4335-B052-D3EAB349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F00D-4E05-4BA5-AE3D-2CE13219BC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0069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799817FD-411E-479B-BABF-C499FD5FC0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37331178-D4E4-4BBE-9D29-CAA3EE209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84A167C-FDFD-47CF-8357-A1BA614DD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8033D-7FA0-4D61-8408-8911B800A29E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B3006F2-48E1-44C3-A049-84B9EC0F4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BACA146-BDC7-4172-9C7F-EB2B6556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F00D-4E05-4BA5-AE3D-2CE13219BC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1148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D76BCE-7D8E-4883-8303-94BAD0A7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D0159D7-EF2D-4CA0-9540-84F3C1AE9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908F6EF-EF63-4658-AD3C-BDE74E4D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8033D-7FA0-4D61-8408-8911B800A29E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C955E2C-23EB-4EAE-A9FB-58C04D2CA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721D8AD-122D-4687-87A4-B914A1ED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F00D-4E05-4BA5-AE3D-2CE13219BC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55137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B1B859-D00E-46DC-B269-C9B18C3CE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3D62D8C-6F5E-4D7B-A1F2-66F94CEDD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CE76947-6D17-4F60-8D9E-B781D9D00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8033D-7FA0-4D61-8408-8911B800A29E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B7491C5-4FAE-4544-BA9B-04160EAC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3303168-23FF-4E90-A31D-EA182C5A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F00D-4E05-4BA5-AE3D-2CE13219BC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0559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1F6239-FA68-41A8-89DD-86523A1E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314F0B6-B70D-4C44-9863-557374909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A086C03-5B6D-4C80-B22D-0E8076A1D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76E8879F-9A5A-451B-8162-85ECA907A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8033D-7FA0-4D61-8408-8911B800A29E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7159519-49DD-441D-892A-34251B6E8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2FDCD11-FA6C-4805-9E94-2C4976DC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F00D-4E05-4BA5-AE3D-2CE13219BC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7853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E85DA5-7E10-422A-977F-F3777256A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8021C0-65CB-4FF2-9C3D-342B67C8E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B3AEF24-1806-4767-BAAC-B4B9B88F2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AB58F33-B0DF-44EC-98F7-E6CE83856C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46DF363-27F3-4AFE-B8C5-2D16EA0267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BA89974-5857-4A01-A509-9D3434908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8033D-7FA0-4D61-8408-8911B800A29E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3A629192-4737-4DAC-86CB-061BF063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2606DE3C-230A-4922-A64A-5F61DD1E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F00D-4E05-4BA5-AE3D-2CE13219BC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1498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129894-2983-44A8-8D6C-5A516A85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89C7C47-0F43-4780-A0E4-E0065A957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8033D-7FA0-4D61-8408-8911B800A29E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6580560-0916-48FC-B88B-2F46B266F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532F521-E6AB-4D20-9A57-ACB4D2A9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F00D-4E05-4BA5-AE3D-2CE13219BC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4865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6DC00281-85F7-45BE-9653-45A05C22E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8033D-7FA0-4D61-8408-8911B800A29E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75423A5C-2C49-418F-80D6-F99F716D6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D730399-701E-409B-91CB-7E2B243CA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F00D-4E05-4BA5-AE3D-2CE13219BC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6733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9C2EEC-B1B8-49CB-9379-163BB924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CDE2ADA-9351-45F9-8981-17EEE08CA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AFF1313-677B-41DF-8293-337F52031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94232E2-ADB4-4730-99DB-C38314444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8033D-7FA0-4D61-8408-8911B800A29E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32EE18A-E479-4985-8E08-CB2885630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702A3D8-1D62-4627-BA9A-0BE0DE6CA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F00D-4E05-4BA5-AE3D-2CE13219BC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47380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1143DF-E4AD-4760-9916-BE9993D34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A35EDCB-63DC-466B-85CA-AFCF1B215F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8EDAC1D-113F-4B2E-861D-9444D165F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3860B55-1CCD-4CD7-BA1B-B74971982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8033D-7FA0-4D61-8408-8911B800A29E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883603D-0EE3-40FC-9E74-0EE892D06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FDA84F6-7ACF-4997-8F86-D46DD8623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9F00D-4E05-4BA5-AE3D-2CE13219BC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9088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D073071-400A-49D7-B207-C69988DB1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C53F4A5-6F62-4ABA-9E56-9218A7411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0A664CE-E77A-4360-BFC0-495732925D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8033D-7FA0-4D61-8408-8911B800A29E}" type="datetimeFigureOut">
              <a:rPr lang="hu-HU" smtClean="0"/>
              <a:t>2025. 02. 21.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93888A2-4632-451A-B01C-80FB4D270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CD9B100-172A-43D8-BE3D-F25DCECA7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9F00D-4E05-4BA5-AE3D-2CE13219BC6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6745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slide" Target="slide7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slide" Target="slide6.xml"/><Relationship Id="rId4" Type="http://schemas.openxmlformats.org/officeDocument/2006/relationships/slide" Target="slide3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inemacity.hu/#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NSO Malta | Cinema Statistics: 2022 - NSO Malta">
            <a:extLst>
              <a:ext uri="{FF2B5EF4-FFF2-40B4-BE49-F238E27FC236}">
                <a16:creationId xmlns:a16="http://schemas.microsoft.com/office/drawing/2014/main" id="{D7533274-0647-4F87-B0F9-45DAF88E3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F7F0BF20-CE82-4BC0-B6D7-DDDCF68140C5}"/>
              </a:ext>
            </a:extLst>
          </p:cNvPr>
          <p:cNvSpPr/>
          <p:nvPr/>
        </p:nvSpPr>
        <p:spPr>
          <a:xfrm>
            <a:off x="3365382" y="2617367"/>
            <a:ext cx="5461233" cy="3867325"/>
          </a:xfrm>
          <a:prstGeom prst="roundRect">
            <a:avLst/>
          </a:prstGeom>
          <a:solidFill>
            <a:srgbClr val="B72D1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2050" name="Picture 2" descr="national cinema day: National Cinema Day: The 'magic' of silver screen and  good storyline thrives in India - The Economic Times">
            <a:extLst>
              <a:ext uri="{FF2B5EF4-FFF2-40B4-BE49-F238E27FC236}">
                <a16:creationId xmlns:a16="http://schemas.microsoft.com/office/drawing/2014/main" id="{0B4AE6D8-60BA-4888-8B8F-9A63D11B0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10" y="2886863"/>
            <a:ext cx="4437776" cy="332833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1A67EA84-55AC-492D-9163-69666BF5DEB0}"/>
              </a:ext>
            </a:extLst>
          </p:cNvPr>
          <p:cNvSpPr/>
          <p:nvPr/>
        </p:nvSpPr>
        <p:spPr>
          <a:xfrm>
            <a:off x="253068" y="176168"/>
            <a:ext cx="11685864" cy="2130803"/>
          </a:xfrm>
          <a:prstGeom prst="roundRect">
            <a:avLst/>
          </a:prstGeom>
          <a:solidFill>
            <a:srgbClr val="E9E7D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1826668-5176-4692-B142-DF9ECA8CFD8E}"/>
              </a:ext>
            </a:extLst>
          </p:cNvPr>
          <p:cNvSpPr txBox="1"/>
          <p:nvPr/>
        </p:nvSpPr>
        <p:spPr>
          <a:xfrm>
            <a:off x="999687" y="528508"/>
            <a:ext cx="10192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nga ExtraBold" pitchFamily="2" charset="-78"/>
                <a:cs typeface="Changa ExtraBold" pitchFamily="2" charset="-78"/>
              </a:rPr>
              <a:t>Mozijegy projekt tervezése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B83648E1-8DFC-44BB-93D6-D6CEE6431E0B}"/>
              </a:ext>
            </a:extLst>
          </p:cNvPr>
          <p:cNvSpPr txBox="1"/>
          <p:nvPr/>
        </p:nvSpPr>
        <p:spPr>
          <a:xfrm>
            <a:off x="3531765" y="1451838"/>
            <a:ext cx="493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nga ExtraBold" pitchFamily="2" charset="-78"/>
                <a:cs typeface="Changa ExtraBold" pitchFamily="2" charset="-78"/>
              </a:rPr>
              <a:t>Készítette: Hoffer Tamás és Bankó Olivér</a:t>
            </a:r>
          </a:p>
        </p:txBody>
      </p:sp>
      <p:sp>
        <p:nvSpPr>
          <p:cNvPr id="6" name="AutoShape 4" descr="NSO Malta | Cinema Statistics: 2022 - NSO Malta">
            <a:extLst>
              <a:ext uri="{FF2B5EF4-FFF2-40B4-BE49-F238E27FC236}">
                <a16:creationId xmlns:a16="http://schemas.microsoft.com/office/drawing/2014/main" id="{BEBE7F19-9652-45FC-9C37-51D29C0D23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210499" cy="221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7042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C12AA0-705E-44DC-868B-14982FCC0B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80DD15A-8346-4163-ADF3-4EC0C5AF14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026" name="Picture 2" descr="Cinema Nouveau: The Architecture of Movie Theaters | ArchDaily">
            <a:extLst>
              <a:ext uri="{FF2B5EF4-FFF2-40B4-BE49-F238E27FC236}">
                <a16:creationId xmlns:a16="http://schemas.microsoft.com/office/drawing/2014/main" id="{730EB10D-7966-4790-B7A9-AF38DB448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Dia nagyítása 4">
                <a:extLst>
                  <a:ext uri="{FF2B5EF4-FFF2-40B4-BE49-F238E27FC236}">
                    <a16:creationId xmlns:a16="http://schemas.microsoft.com/office/drawing/2014/main" id="{52664E4A-9E78-4D98-9B8C-F7F23B4DEA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357880"/>
                  </p:ext>
                </p:extLst>
              </p:nvPr>
            </p:nvGraphicFramePr>
            <p:xfrm>
              <a:off x="3304775" y="2602394"/>
              <a:ext cx="933974" cy="525360"/>
            </p:xfrm>
            <a:graphic>
              <a:graphicData uri="http://schemas.microsoft.com/office/powerpoint/2016/slidezoom">
                <pslz:sldZm>
                  <pslz:sldZmObj sldId="258" cId="3534758058">
                    <pslz:zmPr id="{BB323AA5-7EFC-46F9-B1B8-4FBE2F30BA59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3974" cy="52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Dia nagyítása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2664E4A-9E78-4D98-9B8C-F7F23B4DEA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4775" y="2602394"/>
                <a:ext cx="933974" cy="5253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Dia nagyítása 6">
                <a:extLst>
                  <a:ext uri="{FF2B5EF4-FFF2-40B4-BE49-F238E27FC236}">
                    <a16:creationId xmlns:a16="http://schemas.microsoft.com/office/drawing/2014/main" id="{61EE9A46-88A8-4B49-B36C-A5B9AA5043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11282499"/>
                  </p:ext>
                </p:extLst>
              </p:nvPr>
            </p:nvGraphicFramePr>
            <p:xfrm>
              <a:off x="4416823" y="2594077"/>
              <a:ext cx="933974" cy="525360"/>
            </p:xfrm>
            <a:graphic>
              <a:graphicData uri="http://schemas.microsoft.com/office/powerpoint/2016/slidezoom">
                <pslz:sldZm>
                  <pslz:sldZmObj sldId="259" cId="164671897">
                    <pslz:zmPr id="{9EC1B677-6817-4ACD-991C-2B53EF53A05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3974" cy="52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Dia nagyítása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1EE9A46-88A8-4B49-B36C-A5B9AA5043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6823" y="2594077"/>
                <a:ext cx="933974" cy="5253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Dia nagyítása 8">
                <a:extLst>
                  <a:ext uri="{FF2B5EF4-FFF2-40B4-BE49-F238E27FC236}">
                    <a16:creationId xmlns:a16="http://schemas.microsoft.com/office/drawing/2014/main" id="{A282EBE1-29D4-4140-B533-C0EDFBC33C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4099254"/>
                  </p:ext>
                </p:extLst>
              </p:nvPr>
            </p:nvGraphicFramePr>
            <p:xfrm>
              <a:off x="5528871" y="2583466"/>
              <a:ext cx="933973" cy="525360"/>
            </p:xfrm>
            <a:graphic>
              <a:graphicData uri="http://schemas.microsoft.com/office/powerpoint/2016/slidezoom">
                <pslz:sldZm>
                  <pslz:sldZmObj sldId="260" cId="2378819289">
                    <pslz:zmPr id="{55A7DC8D-FFE7-4F15-AD7B-0D7A61E44753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3973" cy="52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Dia nagyítása 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A282EBE1-29D4-4140-B533-C0EDFBC33C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28871" y="2583466"/>
                <a:ext cx="933973" cy="5253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Dia nagyítása 10">
                <a:extLst>
                  <a:ext uri="{FF2B5EF4-FFF2-40B4-BE49-F238E27FC236}">
                    <a16:creationId xmlns:a16="http://schemas.microsoft.com/office/drawing/2014/main" id="{6ECC1524-D471-4209-B33A-D6873EEBEB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7319943"/>
                  </p:ext>
                </p:extLst>
              </p:nvPr>
            </p:nvGraphicFramePr>
            <p:xfrm>
              <a:off x="6640918" y="2583465"/>
              <a:ext cx="933973" cy="525360"/>
            </p:xfrm>
            <a:graphic>
              <a:graphicData uri="http://schemas.microsoft.com/office/powerpoint/2016/slidezoom">
                <pslz:sldZm>
                  <pslz:sldZmObj sldId="261" cId="1660611921">
                    <pslz:zmPr id="{86C0EF9C-B41D-47F5-94A4-1D1141222EAD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3973" cy="52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Dia nagyítása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6ECC1524-D471-4209-B33A-D6873EEBEB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40918" y="2583465"/>
                <a:ext cx="933973" cy="5253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Dia nagyítása 12">
                <a:extLst>
                  <a:ext uri="{FF2B5EF4-FFF2-40B4-BE49-F238E27FC236}">
                    <a16:creationId xmlns:a16="http://schemas.microsoft.com/office/drawing/2014/main" id="{FF2F8A5B-56A2-42B6-BB94-12D8F0A9E8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6690323"/>
                  </p:ext>
                </p:extLst>
              </p:nvPr>
            </p:nvGraphicFramePr>
            <p:xfrm>
              <a:off x="7752965" y="2594077"/>
              <a:ext cx="933974" cy="525360"/>
            </p:xfrm>
            <a:graphic>
              <a:graphicData uri="http://schemas.microsoft.com/office/powerpoint/2016/slidezoom">
                <pslz:sldZm>
                  <pslz:sldZmObj sldId="262" cId="4189935881">
                    <pslz:zmPr id="{D5DD7A75-FD92-41D3-9B97-FE521B2BB43B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933974" cy="5253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Dia nagyítása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F2F8A5B-56A2-42B6-BB94-12D8F0A9E8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52965" y="2594077"/>
                <a:ext cx="933974" cy="5253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5" name="Háromszög 14">
            <a:extLst>
              <a:ext uri="{FF2B5EF4-FFF2-40B4-BE49-F238E27FC236}">
                <a16:creationId xmlns:a16="http://schemas.microsoft.com/office/drawing/2014/main" id="{D3B07042-B328-4049-9D20-2A9D35C33F14}"/>
              </a:ext>
            </a:extLst>
          </p:cNvPr>
          <p:cNvSpPr/>
          <p:nvPr/>
        </p:nvSpPr>
        <p:spPr>
          <a:xfrm>
            <a:off x="3596554" y="2286141"/>
            <a:ext cx="350415" cy="316253"/>
          </a:xfrm>
          <a:prstGeom prst="triangle">
            <a:avLst/>
          </a:prstGeom>
          <a:solidFill>
            <a:srgbClr val="7A6756"/>
          </a:solidFill>
          <a:ln>
            <a:solidFill>
              <a:srgbClr val="7A6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1</a:t>
            </a:r>
          </a:p>
        </p:txBody>
      </p:sp>
      <p:sp>
        <p:nvSpPr>
          <p:cNvPr id="18" name="Háromszög 17">
            <a:extLst>
              <a:ext uri="{FF2B5EF4-FFF2-40B4-BE49-F238E27FC236}">
                <a16:creationId xmlns:a16="http://schemas.microsoft.com/office/drawing/2014/main" id="{854B41A0-0112-479C-A80E-1DE96767866C}"/>
              </a:ext>
            </a:extLst>
          </p:cNvPr>
          <p:cNvSpPr/>
          <p:nvPr/>
        </p:nvSpPr>
        <p:spPr>
          <a:xfrm>
            <a:off x="4741003" y="2287733"/>
            <a:ext cx="327679" cy="295733"/>
          </a:xfrm>
          <a:prstGeom prst="triangle">
            <a:avLst/>
          </a:prstGeom>
          <a:solidFill>
            <a:srgbClr val="7A6756"/>
          </a:solidFill>
          <a:ln>
            <a:solidFill>
              <a:srgbClr val="7A6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2</a:t>
            </a:r>
          </a:p>
        </p:txBody>
      </p:sp>
      <p:sp>
        <p:nvSpPr>
          <p:cNvPr id="20" name="Háromszög 19">
            <a:extLst>
              <a:ext uri="{FF2B5EF4-FFF2-40B4-BE49-F238E27FC236}">
                <a16:creationId xmlns:a16="http://schemas.microsoft.com/office/drawing/2014/main" id="{A3E913B0-06B7-452A-8B67-4B2E48F58AA1}"/>
              </a:ext>
            </a:extLst>
          </p:cNvPr>
          <p:cNvSpPr/>
          <p:nvPr/>
        </p:nvSpPr>
        <p:spPr>
          <a:xfrm>
            <a:off x="5820649" y="2267213"/>
            <a:ext cx="350415" cy="316252"/>
          </a:xfrm>
          <a:prstGeom prst="triangle">
            <a:avLst/>
          </a:prstGeom>
          <a:solidFill>
            <a:srgbClr val="7A6756"/>
          </a:solidFill>
          <a:ln>
            <a:solidFill>
              <a:srgbClr val="7A6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3</a:t>
            </a:r>
          </a:p>
        </p:txBody>
      </p:sp>
      <p:sp>
        <p:nvSpPr>
          <p:cNvPr id="21" name="Háromszög 20">
            <a:extLst>
              <a:ext uri="{FF2B5EF4-FFF2-40B4-BE49-F238E27FC236}">
                <a16:creationId xmlns:a16="http://schemas.microsoft.com/office/drawing/2014/main" id="{6BE737DD-0528-4FC8-A207-22DFCE9853A4}"/>
              </a:ext>
            </a:extLst>
          </p:cNvPr>
          <p:cNvSpPr/>
          <p:nvPr/>
        </p:nvSpPr>
        <p:spPr>
          <a:xfrm>
            <a:off x="6932696" y="2260630"/>
            <a:ext cx="350415" cy="316252"/>
          </a:xfrm>
          <a:prstGeom prst="triangle">
            <a:avLst/>
          </a:prstGeom>
          <a:solidFill>
            <a:srgbClr val="7A6756"/>
          </a:solidFill>
          <a:ln>
            <a:solidFill>
              <a:srgbClr val="7A6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4</a:t>
            </a:r>
          </a:p>
        </p:txBody>
      </p:sp>
      <p:sp>
        <p:nvSpPr>
          <p:cNvPr id="22" name="Háromszög 21">
            <a:extLst>
              <a:ext uri="{FF2B5EF4-FFF2-40B4-BE49-F238E27FC236}">
                <a16:creationId xmlns:a16="http://schemas.microsoft.com/office/drawing/2014/main" id="{E08DA87A-4DE2-418B-BCA1-BFD6B95C5A64}"/>
              </a:ext>
            </a:extLst>
          </p:cNvPr>
          <p:cNvSpPr/>
          <p:nvPr/>
        </p:nvSpPr>
        <p:spPr>
          <a:xfrm>
            <a:off x="8044743" y="2267213"/>
            <a:ext cx="350415" cy="316252"/>
          </a:xfrm>
          <a:prstGeom prst="triangle">
            <a:avLst/>
          </a:prstGeom>
          <a:solidFill>
            <a:srgbClr val="7A6756"/>
          </a:solidFill>
          <a:ln>
            <a:solidFill>
              <a:srgbClr val="7A6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5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69070787-41BF-4775-8FB2-423A6CEADDA3}"/>
              </a:ext>
            </a:extLst>
          </p:cNvPr>
          <p:cNvSpPr/>
          <p:nvPr/>
        </p:nvSpPr>
        <p:spPr>
          <a:xfrm>
            <a:off x="3356754" y="3425078"/>
            <a:ext cx="5382164" cy="840996"/>
          </a:xfrm>
          <a:prstGeom prst="roundRect">
            <a:avLst/>
          </a:prstGeom>
          <a:solidFill>
            <a:srgbClr val="7A6756"/>
          </a:solidFill>
          <a:ln>
            <a:solidFill>
              <a:srgbClr val="7A67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2EC23813-DF4F-4F89-82F6-EA7C7A3736E7}"/>
              </a:ext>
            </a:extLst>
          </p:cNvPr>
          <p:cNvSpPr txBox="1"/>
          <p:nvPr/>
        </p:nvSpPr>
        <p:spPr>
          <a:xfrm>
            <a:off x="3611697" y="3620760"/>
            <a:ext cx="4968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nga ExtraBold" pitchFamily="2" charset="-78"/>
                <a:cs typeface="Changa ExtraBold" pitchFamily="2" charset="-78"/>
              </a:rPr>
              <a:t>Vetítés folyamatban…</a:t>
            </a:r>
          </a:p>
        </p:txBody>
      </p:sp>
    </p:spTree>
    <p:extLst>
      <p:ext uri="{BB962C8B-B14F-4D97-AF65-F5344CB8AC3E}">
        <p14:creationId xmlns:p14="http://schemas.microsoft.com/office/powerpoint/2010/main" val="4032264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948BB8D6-E5EB-4AAE-8CD4-6A6E51EC2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1DDEFC47-45DC-44F8-BA4E-8BD155096AFC}"/>
              </a:ext>
            </a:extLst>
          </p:cNvPr>
          <p:cNvSpPr/>
          <p:nvPr/>
        </p:nvSpPr>
        <p:spPr>
          <a:xfrm>
            <a:off x="612396" y="260059"/>
            <a:ext cx="10967208" cy="1619075"/>
          </a:xfrm>
          <a:prstGeom prst="roundRect">
            <a:avLst/>
          </a:prstGeom>
          <a:solidFill>
            <a:srgbClr val="E9E7D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13B5D6D-C50A-4337-AF7A-049F6D1601E8}"/>
              </a:ext>
            </a:extLst>
          </p:cNvPr>
          <p:cNvSpPr txBox="1"/>
          <p:nvPr/>
        </p:nvSpPr>
        <p:spPr>
          <a:xfrm>
            <a:off x="1016466" y="607931"/>
            <a:ext cx="10159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nga ExtraBold" pitchFamily="2" charset="-78"/>
                <a:cs typeface="Changa ExtraBold" pitchFamily="2" charset="-78"/>
              </a:rPr>
              <a:t>A projekt célja</a:t>
            </a:r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451115A4-6C3A-4A3E-8501-91B830035EFB}"/>
              </a:ext>
            </a:extLst>
          </p:cNvPr>
          <p:cNvSpPr/>
          <p:nvPr/>
        </p:nvSpPr>
        <p:spPr>
          <a:xfrm>
            <a:off x="629873" y="2227005"/>
            <a:ext cx="4874004" cy="4370935"/>
          </a:xfrm>
          <a:prstGeom prst="roundRect">
            <a:avLst/>
          </a:prstGeom>
          <a:solidFill>
            <a:srgbClr val="FBFB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05406AD-0AF1-4DC8-BB5E-6C1155A687F3}"/>
              </a:ext>
            </a:extLst>
          </p:cNvPr>
          <p:cNvSpPr txBox="1"/>
          <p:nvPr/>
        </p:nvSpPr>
        <p:spPr>
          <a:xfrm>
            <a:off x="1016466" y="2937406"/>
            <a:ext cx="41008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cél egy mozijegy foglaló program elkészítése Python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segítségével.</a:t>
            </a:r>
          </a:p>
          <a:p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program egy teljeskörű foglalórendszer szerepét tölti be, amely tartalmazza: </a:t>
            </a:r>
          </a:p>
          <a:p>
            <a:pPr marL="285750" indent="-285750">
              <a:buBlip>
                <a:blip r:embed="rId3"/>
              </a:buBlip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filmlehetőségeket, </a:t>
            </a:r>
          </a:p>
          <a:p>
            <a:pPr marL="285750" indent="-285750">
              <a:buBlip>
                <a:blip r:embed="rId3"/>
              </a:buBlip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vásárlók adatait tárolja, </a:t>
            </a:r>
          </a:p>
          <a:p>
            <a:pPr marL="285750" indent="-285750">
              <a:buBlip>
                <a:blip r:embed="rId3"/>
              </a:buBlip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helyfoglalási lehetőséget kínál, </a:t>
            </a:r>
          </a:p>
          <a:p>
            <a:pPr marL="285750" indent="-285750">
              <a:buBlip>
                <a:blip r:embed="rId3"/>
              </a:buBlip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tájékoztató jellegű információkkal szolgál a vetítésekkel kapcsolatban.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2A9901E8-0FA4-4772-B3C2-D76F2B23BF24}"/>
              </a:ext>
            </a:extLst>
          </p:cNvPr>
          <p:cNvSpPr/>
          <p:nvPr/>
        </p:nvSpPr>
        <p:spPr>
          <a:xfrm>
            <a:off x="6095999" y="2227005"/>
            <a:ext cx="2360103" cy="199658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35B3CB35-B19A-4365-998D-373AAD935FC6}"/>
              </a:ext>
            </a:extLst>
          </p:cNvPr>
          <p:cNvSpPr/>
          <p:nvPr/>
        </p:nvSpPr>
        <p:spPr>
          <a:xfrm>
            <a:off x="8956645" y="2227005"/>
            <a:ext cx="2360103" cy="199658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C94A4546-FA9B-4828-AB5C-3F14CB2C51D7}"/>
              </a:ext>
            </a:extLst>
          </p:cNvPr>
          <p:cNvSpPr/>
          <p:nvPr/>
        </p:nvSpPr>
        <p:spPr>
          <a:xfrm>
            <a:off x="6095999" y="4601359"/>
            <a:ext cx="2360103" cy="199658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7902F991-740D-4E53-BF91-F7A5538D8203}"/>
              </a:ext>
            </a:extLst>
          </p:cNvPr>
          <p:cNvSpPr/>
          <p:nvPr/>
        </p:nvSpPr>
        <p:spPr>
          <a:xfrm>
            <a:off x="8956644" y="4601359"/>
            <a:ext cx="2360103" cy="199658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3076" name="Picture 4" descr="Tkinter. Курс - Apps on Google Play">
            <a:extLst>
              <a:ext uri="{FF2B5EF4-FFF2-40B4-BE49-F238E27FC236}">
                <a16:creationId xmlns:a16="http://schemas.microsoft.com/office/drawing/2014/main" id="{9AB1273A-FAA1-4A57-994B-A76CA4044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33" y="2323478"/>
            <a:ext cx="1803634" cy="180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ile:Bootstrap logo.svg - Wikipedia">
            <a:extLst>
              <a:ext uri="{FF2B5EF4-FFF2-40B4-BE49-F238E27FC236}">
                <a16:creationId xmlns:a16="http://schemas.microsoft.com/office/drawing/2014/main" id="{6C0466B5-4A95-47E0-B363-B76CA5E9B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33" y="4882618"/>
            <a:ext cx="1810705" cy="144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File:SQLite370.svg - Wikipedia">
            <a:extLst>
              <a:ext uri="{FF2B5EF4-FFF2-40B4-BE49-F238E27FC236}">
                <a16:creationId xmlns:a16="http://schemas.microsoft.com/office/drawing/2014/main" id="{56CA84BE-93A5-4566-BA7D-95B363568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683" y="2666658"/>
            <a:ext cx="1876024" cy="88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File:Visual Studio Code 1.35 icon.svg - Wikimedia Commons">
            <a:extLst>
              <a:ext uri="{FF2B5EF4-FFF2-40B4-BE49-F238E27FC236}">
                <a16:creationId xmlns:a16="http://schemas.microsoft.com/office/drawing/2014/main" id="{206AA6A5-4A35-4D2C-A79E-E172D5677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967" y="4990047"/>
            <a:ext cx="1194385" cy="119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758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8918BFF6-C3A7-4811-9462-369CC2C85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C23E9D7A-9053-4FFC-930B-A30812E56EE4}"/>
              </a:ext>
            </a:extLst>
          </p:cNvPr>
          <p:cNvSpPr/>
          <p:nvPr/>
        </p:nvSpPr>
        <p:spPr>
          <a:xfrm>
            <a:off x="612396" y="260059"/>
            <a:ext cx="10967208" cy="1619075"/>
          </a:xfrm>
          <a:prstGeom prst="roundRect">
            <a:avLst/>
          </a:prstGeom>
          <a:solidFill>
            <a:srgbClr val="E9E7D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857C967-5C90-49BA-90FA-944439081E80}"/>
              </a:ext>
            </a:extLst>
          </p:cNvPr>
          <p:cNvSpPr txBox="1"/>
          <p:nvPr/>
        </p:nvSpPr>
        <p:spPr>
          <a:xfrm>
            <a:off x="1255552" y="607931"/>
            <a:ext cx="9680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nga ExtraBold" pitchFamily="2" charset="-78"/>
                <a:cs typeface="Changa ExtraBold" pitchFamily="2" charset="-78"/>
              </a:rPr>
              <a:t>A program elemei </a:t>
            </a: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BCE47D46-89BE-4C29-B5BF-94864B47E366}"/>
              </a:ext>
            </a:extLst>
          </p:cNvPr>
          <p:cNvSpPr/>
          <p:nvPr/>
        </p:nvSpPr>
        <p:spPr>
          <a:xfrm>
            <a:off x="629873" y="2227005"/>
            <a:ext cx="4144161" cy="4370935"/>
          </a:xfrm>
          <a:prstGeom prst="roundRect">
            <a:avLst/>
          </a:prstGeom>
          <a:solidFill>
            <a:srgbClr val="FBFB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933598D-3DB7-41AD-B562-DC247ADC39DA}"/>
              </a:ext>
            </a:extLst>
          </p:cNvPr>
          <p:cNvSpPr txBox="1"/>
          <p:nvPr/>
        </p:nvSpPr>
        <p:spPr>
          <a:xfrm>
            <a:off x="994794" y="2842811"/>
            <a:ext cx="41441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könyvtár</a:t>
            </a:r>
          </a:p>
          <a:p>
            <a:pPr marL="285750" indent="-285750">
              <a:buBlip>
                <a:blip r:embed="rId3"/>
              </a:buBlip>
            </a:pP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könyvtár</a:t>
            </a:r>
          </a:p>
          <a:p>
            <a:pPr marL="285750" indent="-285750">
              <a:buBlip>
                <a:blip r:embed="rId3"/>
              </a:buBlip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 (képek) könyvtár</a:t>
            </a:r>
          </a:p>
          <a:p>
            <a:pPr marL="285750" indent="-285750">
              <a:buBlip>
                <a:blip r:embed="rId3"/>
              </a:buBlip>
            </a:pP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könyvtár</a:t>
            </a:r>
          </a:p>
          <a:p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Blip>
                <a:blip r:embed="rId3"/>
              </a:buBlip>
            </a:pP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adatbázis</a:t>
            </a:r>
          </a:p>
          <a:p>
            <a:pPr marL="285750" indent="-285750">
              <a:buBlip>
                <a:blip r:embed="rId3"/>
              </a:buBlip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jegyrendszer</a:t>
            </a:r>
          </a:p>
          <a:p>
            <a:pPr marL="285750" indent="-285750">
              <a:buBlip>
                <a:blip r:embed="rId3"/>
              </a:buBlip>
            </a:pP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Grafikus foglalófelület (GUI)</a:t>
            </a:r>
          </a:p>
          <a:p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kód Visual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-ban lesz megvalósítva.</a:t>
            </a:r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03A245AD-E242-4BB7-AB6A-DB64AC6C6BB2}"/>
              </a:ext>
            </a:extLst>
          </p:cNvPr>
          <p:cNvSpPr/>
          <p:nvPr/>
        </p:nvSpPr>
        <p:spPr>
          <a:xfrm>
            <a:off x="7435443" y="2227003"/>
            <a:ext cx="4144161" cy="4370935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28" name="Picture 4" descr="Flat Design Concept Cinema Icon 3065406 Vector Art at Vecteezy">
            <a:extLst>
              <a:ext uri="{FF2B5EF4-FFF2-40B4-BE49-F238E27FC236}">
                <a16:creationId xmlns:a16="http://schemas.microsoft.com/office/drawing/2014/main" id="{7125A98C-0CCA-41AE-9750-218588D21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545" y="3132589"/>
            <a:ext cx="2471955" cy="247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71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7F8A844D-44DC-45C2-B6B6-4DF13A3F9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9DC6A00A-3401-4753-A50A-A5DF935518EB}"/>
              </a:ext>
            </a:extLst>
          </p:cNvPr>
          <p:cNvSpPr/>
          <p:nvPr/>
        </p:nvSpPr>
        <p:spPr>
          <a:xfrm>
            <a:off x="612396" y="260059"/>
            <a:ext cx="10967208" cy="1619075"/>
          </a:xfrm>
          <a:prstGeom prst="roundRect">
            <a:avLst/>
          </a:prstGeom>
          <a:solidFill>
            <a:srgbClr val="E9E7D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44EC6C20-21E2-479B-B6B0-2014596D227E}"/>
              </a:ext>
            </a:extLst>
          </p:cNvPr>
          <p:cNvSpPr/>
          <p:nvPr/>
        </p:nvSpPr>
        <p:spPr>
          <a:xfrm>
            <a:off x="4624281" y="654097"/>
            <a:ext cx="29434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nga ExtraBold" pitchFamily="2" charset="-78"/>
                <a:cs typeface="Changa ExtraBold" pitchFamily="2" charset="-78"/>
              </a:rPr>
              <a:t>Tervek🛠</a:t>
            </a: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7495B479-AD8D-4B49-850C-7B7850C3DA6D}"/>
              </a:ext>
            </a:extLst>
          </p:cNvPr>
          <p:cNvSpPr/>
          <p:nvPr/>
        </p:nvSpPr>
        <p:spPr>
          <a:xfrm>
            <a:off x="629873" y="2013359"/>
            <a:ext cx="10949731" cy="4689446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2DCAD971-E554-4111-84C8-FD9ADCCF8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17" y="2241223"/>
            <a:ext cx="7236241" cy="423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19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2B1AE5C2-82DA-499B-AA7C-133B752C7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C412EDEF-E5DE-422F-96D4-ACE76C541654}"/>
              </a:ext>
            </a:extLst>
          </p:cNvPr>
          <p:cNvSpPr/>
          <p:nvPr/>
        </p:nvSpPr>
        <p:spPr>
          <a:xfrm>
            <a:off x="612396" y="318782"/>
            <a:ext cx="10967208" cy="1619075"/>
          </a:xfrm>
          <a:prstGeom prst="roundRect">
            <a:avLst/>
          </a:prstGeom>
          <a:solidFill>
            <a:srgbClr val="E9E7D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17EF0AF0-461E-4CB8-9CFC-0FC5F8849CCE}"/>
              </a:ext>
            </a:extLst>
          </p:cNvPr>
          <p:cNvSpPr/>
          <p:nvPr/>
        </p:nvSpPr>
        <p:spPr>
          <a:xfrm>
            <a:off x="3913351" y="620487"/>
            <a:ext cx="43652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nga ExtraBold" pitchFamily="2" charset="-78"/>
                <a:cs typeface="Changa ExtraBold" pitchFamily="2" charset="-78"/>
              </a:rPr>
              <a:t>Látványterv</a:t>
            </a:r>
            <a:endParaRPr lang="hu-HU" sz="6000" dirty="0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C48C71BF-81BC-4930-93BB-B47285AEC278}"/>
              </a:ext>
            </a:extLst>
          </p:cNvPr>
          <p:cNvSpPr/>
          <p:nvPr/>
        </p:nvSpPr>
        <p:spPr>
          <a:xfrm>
            <a:off x="629873" y="2227005"/>
            <a:ext cx="4144161" cy="4370935"/>
          </a:xfrm>
          <a:prstGeom prst="roundRect">
            <a:avLst/>
          </a:prstGeom>
          <a:solidFill>
            <a:srgbClr val="FBFB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89D9DDF-1029-4F2C-B5A9-60CCBE26DBA2}"/>
              </a:ext>
            </a:extLst>
          </p:cNvPr>
          <p:cNvSpPr txBox="1"/>
          <p:nvPr/>
        </p:nvSpPr>
        <p:spPr>
          <a:xfrm>
            <a:off x="906011" y="2600587"/>
            <a:ext cx="35904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📽Az elképzelés az, hogy egy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Cinemacity-hez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hasonló felépítésű, könnyen átlátható felületet hozzunk létre. </a:t>
            </a:r>
          </a:p>
          <a:p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📽Lehetőség lesz a filmek böngészésére, a felhasználók kaphatnak ízelítőt a vetítésekről, képekkel ellátott, izgalmas összképet szeretnénk készíteni. Jobbra található egy illusztráció, mire gondolunk.</a:t>
            </a:r>
          </a:p>
        </p:txBody>
      </p:sp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085FFCA3-7FC7-44D4-B059-03711337369B}"/>
              </a:ext>
            </a:extLst>
          </p:cNvPr>
          <p:cNvSpPr/>
          <p:nvPr/>
        </p:nvSpPr>
        <p:spPr>
          <a:xfrm>
            <a:off x="1203820" y="6016907"/>
            <a:ext cx="2994869" cy="373582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704DA39F-CABF-404B-BEA1-B3541B3B7025}"/>
              </a:ext>
            </a:extLst>
          </p:cNvPr>
          <p:cNvSpPr/>
          <p:nvPr/>
        </p:nvSpPr>
        <p:spPr>
          <a:xfrm>
            <a:off x="5347981" y="2227005"/>
            <a:ext cx="6231623" cy="4370935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8651BCD9-43CC-4605-A6DF-F1613A9CF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234" y="2600587"/>
            <a:ext cx="5540126" cy="3322041"/>
          </a:xfrm>
          <a:prstGeom prst="rect">
            <a:avLst/>
          </a:prstGeom>
        </p:spPr>
      </p:pic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1C49DAE2-A57F-4E64-9BB8-4FC5A5FA50CE}"/>
              </a:ext>
            </a:extLst>
          </p:cNvPr>
          <p:cNvSpPr/>
          <p:nvPr/>
        </p:nvSpPr>
        <p:spPr>
          <a:xfrm>
            <a:off x="6219737" y="6167956"/>
            <a:ext cx="4488110" cy="3355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F785C8E0-4046-4D04-AF61-01FD913A4403}"/>
              </a:ext>
            </a:extLst>
          </p:cNvPr>
          <p:cNvSpPr txBox="1"/>
          <p:nvPr/>
        </p:nvSpPr>
        <p:spPr>
          <a:xfrm>
            <a:off x="6342077" y="6149062"/>
            <a:ext cx="423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Forrás: </a:t>
            </a:r>
            <a:r>
              <a:rPr lang="hu-HU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Cinemacity</a:t>
            </a:r>
            <a:endParaRPr lang="hu-HU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611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71423CCF-8BEC-48FD-8B37-968090B05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F087014C-9E2F-4C1A-ADB3-436909DA44EE}"/>
              </a:ext>
            </a:extLst>
          </p:cNvPr>
          <p:cNvSpPr/>
          <p:nvPr/>
        </p:nvSpPr>
        <p:spPr>
          <a:xfrm>
            <a:off x="612396" y="318782"/>
            <a:ext cx="10967208" cy="1619075"/>
          </a:xfrm>
          <a:prstGeom prst="roundRect">
            <a:avLst/>
          </a:prstGeom>
          <a:solidFill>
            <a:srgbClr val="E9E7D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427D95D-9103-446A-B58E-2FDE64999FAF}"/>
              </a:ext>
            </a:extLst>
          </p:cNvPr>
          <p:cNvSpPr txBox="1"/>
          <p:nvPr/>
        </p:nvSpPr>
        <p:spPr>
          <a:xfrm>
            <a:off x="2348917" y="805153"/>
            <a:ext cx="719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nga ExtraBold" pitchFamily="2" charset="-78"/>
                <a:cs typeface="Changa ExtraBold" pitchFamily="2" charset="-78"/>
              </a:rPr>
              <a:t>Továbbfejlesztési lehetőségek</a:t>
            </a: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4B35EF10-1D89-40DB-8E70-DF42E1DAFD8A}"/>
              </a:ext>
            </a:extLst>
          </p:cNvPr>
          <p:cNvSpPr/>
          <p:nvPr/>
        </p:nvSpPr>
        <p:spPr>
          <a:xfrm>
            <a:off x="612396" y="2256639"/>
            <a:ext cx="5763237" cy="42825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608B3D8-E90E-4F6E-87E2-C06B39227E09}"/>
              </a:ext>
            </a:extLst>
          </p:cNvPr>
          <p:cNvSpPr txBox="1"/>
          <p:nvPr/>
        </p:nvSpPr>
        <p:spPr>
          <a:xfrm>
            <a:off x="968928" y="2935989"/>
            <a:ext cx="505017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🎞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Visszajelzési- és értékelési lehetőség</a:t>
            </a:r>
          </a:p>
          <a:p>
            <a:r>
              <a:rPr lang="hu-H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🎞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Megtekinthető előzetesek</a:t>
            </a:r>
          </a:p>
          <a:p>
            <a:r>
              <a:rPr lang="hu-H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🎞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parkolójegy vásárlás </a:t>
            </a:r>
          </a:p>
          <a:p>
            <a:r>
              <a:rPr lang="hu-H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🎞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Kuponkódok, ajándékkártyák bevezetése</a:t>
            </a:r>
          </a:p>
          <a:p>
            <a:r>
              <a:rPr lang="hu-H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🎞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tranzakció lehetősége</a:t>
            </a:r>
          </a:p>
          <a:p>
            <a:r>
              <a:rPr lang="hu-H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🎞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Többnyelvű támogatás</a:t>
            </a:r>
          </a:p>
          <a:p>
            <a:r>
              <a:rPr lang="hu-H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🎞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Ügyfélszolgálat</a:t>
            </a:r>
          </a:p>
          <a:p>
            <a:r>
              <a:rPr lang="hu-H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🎞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Hűségprogram</a:t>
            </a:r>
          </a:p>
          <a:p>
            <a:r>
              <a:rPr lang="hu-H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🎞</a:t>
            </a:r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Premium előfizetési opció</a:t>
            </a:r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109F5DF1-48C3-429B-BBD5-2339740CDF05}"/>
              </a:ext>
            </a:extLst>
          </p:cNvPr>
          <p:cNvSpPr/>
          <p:nvPr/>
        </p:nvSpPr>
        <p:spPr>
          <a:xfrm>
            <a:off x="6886570" y="2256638"/>
            <a:ext cx="4693034" cy="4282580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050" name="Picture 2" descr="Cinema - Free cinema icons">
            <a:extLst>
              <a:ext uri="{FF2B5EF4-FFF2-40B4-BE49-F238E27FC236}">
                <a16:creationId xmlns:a16="http://schemas.microsoft.com/office/drawing/2014/main" id="{66C9931D-BAF5-46D9-A65C-7B5FA1174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749" y="2648428"/>
            <a:ext cx="3513774" cy="351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935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FBC4845-F510-45D8-828D-AEECE0F0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17D188AD-A248-4E24-8B66-E7C62C7530DA}"/>
              </a:ext>
            </a:extLst>
          </p:cNvPr>
          <p:cNvSpPr/>
          <p:nvPr/>
        </p:nvSpPr>
        <p:spPr>
          <a:xfrm>
            <a:off x="261457" y="151002"/>
            <a:ext cx="11669086" cy="2701255"/>
          </a:xfrm>
          <a:prstGeom prst="roundRect">
            <a:avLst/>
          </a:prstGeom>
          <a:solidFill>
            <a:srgbClr val="D3C89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0CFC190-2B20-4EB5-AAFF-267AFAA2F97A}"/>
              </a:ext>
            </a:extLst>
          </p:cNvPr>
          <p:cNvSpPr txBox="1"/>
          <p:nvPr/>
        </p:nvSpPr>
        <p:spPr>
          <a:xfrm>
            <a:off x="568354" y="839909"/>
            <a:ext cx="110552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nga ExtraBold" pitchFamily="2" charset="-78"/>
                <a:cs typeface="Changa ExtraBold" pitchFamily="2" charset="-78"/>
              </a:rPr>
              <a:t>Köszönjük a figyelmet!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BB049BFC-D4CE-4DBC-9BFD-176417D5104F}"/>
              </a:ext>
            </a:extLst>
          </p:cNvPr>
          <p:cNvSpPr/>
          <p:nvPr/>
        </p:nvSpPr>
        <p:spPr>
          <a:xfrm>
            <a:off x="881674" y="3172278"/>
            <a:ext cx="4147645" cy="354234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5124" name="Picture 4" descr="Cinema Icons Images - Free Download on Freepik">
            <a:extLst>
              <a:ext uri="{FF2B5EF4-FFF2-40B4-BE49-F238E27FC236}">
                <a16:creationId xmlns:a16="http://schemas.microsoft.com/office/drawing/2014/main" id="{4D2D16AB-89E9-437D-8377-DB0E05D5E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207" y="3533534"/>
            <a:ext cx="2804577" cy="280457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1C02B14B-CE60-4247-9AAA-B34F6760C6EA}"/>
              </a:ext>
            </a:extLst>
          </p:cNvPr>
          <p:cNvSpPr/>
          <p:nvPr/>
        </p:nvSpPr>
        <p:spPr>
          <a:xfrm>
            <a:off x="5676064" y="3164650"/>
            <a:ext cx="5705912" cy="354234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5126" name="Picture 6" descr="Nem vonul ki a Cinema City - Hír - filmhu">
            <a:extLst>
              <a:ext uri="{FF2B5EF4-FFF2-40B4-BE49-F238E27FC236}">
                <a16:creationId xmlns:a16="http://schemas.microsoft.com/office/drawing/2014/main" id="{1D6E2687-B288-4B42-8F6F-DE7713A52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631" y="3585194"/>
            <a:ext cx="4608778" cy="27012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494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Office PowerPoint</Application>
  <PresentationFormat>Szélesvásznú</PresentationFormat>
  <Paragraphs>44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Changa ExtraBold</vt:lpstr>
      <vt:lpstr>Times New Roman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Hoffer Tamás Máté</dc:creator>
  <cp:lastModifiedBy>Hoffer Tamás Máté</cp:lastModifiedBy>
  <cp:revision>12</cp:revision>
  <dcterms:created xsi:type="dcterms:W3CDTF">2025-02-21T07:00:28Z</dcterms:created>
  <dcterms:modified xsi:type="dcterms:W3CDTF">2025-02-21T09:06:58Z</dcterms:modified>
</cp:coreProperties>
</file>